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4" r:id="rId9"/>
    <p:sldId id="263" r:id="rId10"/>
    <p:sldId id="262" r:id="rId11"/>
    <p:sldId id="26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33CC"/>
    <a:srgbClr val="0066CC"/>
    <a:srgbClr val="009999"/>
    <a:srgbClr val="A50021"/>
    <a:srgbClr val="6699FF"/>
    <a:srgbClr val="FFFF00"/>
    <a:srgbClr val="009900"/>
    <a:srgbClr val="66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128F1F-3E78-44CC-BF77-F5558E011F3A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4F26F8-B109-4D77-81CB-9C058EFF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3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2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7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DC0204A-665F-43CF-96C1-55270BDFF305}" type="datetimeFigureOut">
              <a:rPr lang="en-US" smtClean="0"/>
              <a:pPr/>
              <a:t>11/21/2016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A52903-1918-43E3-B1EA-1E3D2DBBD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79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162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white"/>
                </a:solidFill>
              </a:rPr>
              <a:pPr/>
              <a:t>11/21/2016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17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white"/>
                </a:solidFill>
              </a:rPr>
              <a:pPr/>
              <a:t>11/21/2016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8246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8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white"/>
                </a:solidFill>
              </a:rPr>
              <a:pPr/>
              <a:t>11/21/2016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842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22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DC0204A-665F-43CF-96C1-55270BDFF305}" type="datetimeFigureOut">
              <a:rPr lang="en-US" smtClean="0">
                <a:solidFill>
                  <a:prstClr val="white"/>
                </a:solidFill>
              </a:rPr>
              <a:pPr/>
              <a:t>11/21/2016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A52903-1918-43E3-B1EA-1E3D2DBBDA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3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5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8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1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5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12F82-8604-4997-BE0B-2401F548E006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17444-E9D8-48E2-B7BB-ED118A2A6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DC0204A-665F-43CF-96C1-55270BDFF305}" type="datetimeFigureOut">
              <a:rPr lang="en-US" smtClean="0">
                <a:solidFill>
                  <a:prstClr val="black"/>
                </a:solidFill>
              </a:rPr>
              <a:pPr/>
              <a:t>11/21/2016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A52903-1918-43E3-B1EA-1E3D2DBBDAD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4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sequim.k12.wa.us/middleschoo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717" y="384464"/>
            <a:ext cx="10848110" cy="1444336"/>
          </a:xfrm>
          <a:ln>
            <a:solidFill>
              <a:srgbClr val="33CCCC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“All Children are Capable of Success, No Exceptions!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3479" y="4382466"/>
            <a:ext cx="3636000" cy="1573187"/>
          </a:xfrm>
          <a:ln>
            <a:solidFill>
              <a:srgbClr val="33CCCC"/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/>
              <a:t>SMS </a:t>
            </a:r>
          </a:p>
          <a:p>
            <a:r>
              <a:rPr lang="en-US" sz="2800" b="1" dirty="0" smtClean="0"/>
              <a:t>School Improvement Plan </a:t>
            </a:r>
          </a:p>
          <a:p>
            <a:r>
              <a:rPr lang="en-US" sz="2800" b="1" dirty="0" smtClean="0"/>
              <a:t>2016-2017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9" y="1429373"/>
            <a:ext cx="4925747" cy="3291840"/>
          </a:xfrm>
          <a:prstGeom prst="rect">
            <a:avLst/>
          </a:prstGeom>
          <a:ln w="76200">
            <a:solidFill>
              <a:srgbClr val="33CC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r="7820" b="19697"/>
          <a:stretch/>
        </p:blipFill>
        <p:spPr>
          <a:xfrm>
            <a:off x="9101273" y="1429373"/>
            <a:ext cx="2756413" cy="2926080"/>
          </a:xfrm>
          <a:prstGeom prst="rect">
            <a:avLst/>
          </a:prstGeom>
          <a:ln w="76200">
            <a:solidFill>
              <a:srgbClr val="33CC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27576" r="11641" b="17727"/>
          <a:stretch/>
        </p:blipFill>
        <p:spPr>
          <a:xfrm>
            <a:off x="5750917" y="1408800"/>
            <a:ext cx="2836915" cy="2926080"/>
          </a:xfrm>
          <a:prstGeom prst="rect">
            <a:avLst/>
          </a:prstGeom>
          <a:ln w="76200">
            <a:solidFill>
              <a:srgbClr val="33CC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31080" r="16302" b="49489"/>
          <a:stretch/>
        </p:blipFill>
        <p:spPr>
          <a:xfrm>
            <a:off x="311729" y="5333028"/>
            <a:ext cx="7221682" cy="1184564"/>
          </a:xfrm>
          <a:prstGeom prst="rect">
            <a:avLst/>
          </a:prstGeom>
          <a:ln w="76200">
            <a:solidFill>
              <a:srgbClr val="33CC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28352" r="12562" b="35852"/>
          <a:stretch/>
        </p:blipFill>
        <p:spPr>
          <a:xfrm>
            <a:off x="10304316" y="4769629"/>
            <a:ext cx="1428207" cy="1828800"/>
          </a:xfrm>
          <a:prstGeom prst="rect">
            <a:avLst/>
          </a:prstGeom>
          <a:ln w="76200">
            <a:solidFill>
              <a:srgbClr val="33CC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404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900190"/>
            <a:ext cx="7772400" cy="1829761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Sequim Middle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300337"/>
            <a:ext cx="7772400" cy="119970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iddleschoo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47138"/>
            <a:ext cx="1828800" cy="17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8517"/>
            <a:ext cx="8915400" cy="2971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80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052" y="124691"/>
            <a:ext cx="10475912" cy="841664"/>
          </a:xfrm>
        </p:spPr>
        <p:txBody>
          <a:bodyPr>
            <a:normAutofit/>
          </a:bodyPr>
          <a:lstStyle/>
          <a:p>
            <a:pPr algn="ctr"/>
            <a:r>
              <a:rPr lang="en-US" sz="4000" b="1" i="1" u="sng" dirty="0" smtClean="0"/>
              <a:t>SMS – Demographics</a:t>
            </a:r>
            <a:endParaRPr lang="en-US" sz="4000" b="1" i="1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9015"/>
          <a:stretch>
            <a:fillRect/>
          </a:stretch>
        </p:blipFill>
        <p:spPr>
          <a:xfrm>
            <a:off x="5674158" y="1465119"/>
            <a:ext cx="5329237" cy="4322763"/>
          </a:xfrm>
          <a:ln w="76200">
            <a:solidFill>
              <a:srgbClr val="CC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473" y="1132608"/>
            <a:ext cx="6244936" cy="56110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623 students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182 -  6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graders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226 - 7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graders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215 - 8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graders </a:t>
            </a:r>
          </a:p>
          <a:p>
            <a:pPr lvl="1"/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43% - Free &amp; Reduced lunch</a:t>
            </a:r>
          </a:p>
          <a:p>
            <a:r>
              <a:rPr lang="en-US" sz="2200" b="1" dirty="0" smtClean="0"/>
              <a:t> 9% -  Hispanic/Latino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1.9% - American Indian / Alaskan 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2.4% - Asian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.3 – African America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.2 -  Native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6.6% - Two or more race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79.5 - White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27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4691"/>
            <a:ext cx="10579821" cy="665018"/>
          </a:xfrm>
        </p:spPr>
        <p:txBody>
          <a:bodyPr/>
          <a:lstStyle/>
          <a:p>
            <a:pPr algn="ctr"/>
            <a:r>
              <a:rPr lang="en-US" b="1" i="1" u="sng" dirty="0" smtClean="0"/>
              <a:t>Student Learning – SBA data </a:t>
            </a:r>
            <a:endParaRPr lang="en-US" b="1" i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646" y="789709"/>
            <a:ext cx="11710554" cy="5912427"/>
          </a:xfrm>
        </p:spPr>
        <p:txBody>
          <a:bodyPr/>
          <a:lstStyle/>
          <a:p>
            <a:r>
              <a:rPr lang="en-US" sz="2400" b="1" i="1" u="sng" dirty="0" smtClean="0"/>
              <a:t>English </a:t>
            </a:r>
            <a:r>
              <a:rPr lang="en-US" sz="2400" b="1" i="1" u="sng" dirty="0"/>
              <a:t>Language Arts </a:t>
            </a:r>
            <a:endParaRPr lang="en-US" sz="2400" b="1" i="1" u="sng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400" b="1" i="1" u="sng" dirty="0" smtClean="0"/>
          </a:p>
          <a:p>
            <a:r>
              <a:rPr lang="en-US" sz="2400" b="1" i="1" u="sng" dirty="0" smtClean="0"/>
              <a:t>Math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b="1" i="1" u="sng" dirty="0" smtClean="0"/>
          </a:p>
          <a:p>
            <a:r>
              <a:rPr lang="en-US" sz="2400" b="1" i="1" u="sng" dirty="0" smtClean="0"/>
              <a:t>Science  </a:t>
            </a:r>
          </a:p>
          <a:p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36916"/>
              </p:ext>
            </p:extLst>
          </p:nvPr>
        </p:nvGraphicFramePr>
        <p:xfrm>
          <a:off x="966355" y="1352245"/>
          <a:ext cx="10016836" cy="1304544"/>
        </p:xfrm>
        <a:graphic>
          <a:graphicData uri="http://schemas.openxmlformats.org/drawingml/2006/table">
            <a:tbl>
              <a:tblPr firstRow="1" firstCol="1" bandRow="1"/>
              <a:tblGrid>
                <a:gridCol w="1752600"/>
                <a:gridCol w="1752600"/>
                <a:gridCol w="1752600"/>
                <a:gridCol w="1080655"/>
                <a:gridCol w="1828800"/>
                <a:gridCol w="1849581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w/Basic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63.5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69.7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73507"/>
              </p:ext>
            </p:extLst>
          </p:nvPr>
        </p:nvGraphicFramePr>
        <p:xfrm>
          <a:off x="870961" y="3321807"/>
          <a:ext cx="10143403" cy="1304544"/>
        </p:xfrm>
        <a:graphic>
          <a:graphicData uri="http://schemas.openxmlformats.org/drawingml/2006/table">
            <a:tbl>
              <a:tblPr firstRow="1" firstCol="1" bandRow="1"/>
              <a:tblGrid>
                <a:gridCol w="1752600"/>
                <a:gridCol w="1752600"/>
                <a:gridCol w="1752600"/>
                <a:gridCol w="1134485"/>
                <a:gridCol w="1818409"/>
                <a:gridCol w="1932709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w/Basic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52.8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84212"/>
              </p:ext>
            </p:extLst>
          </p:nvPr>
        </p:nvGraphicFramePr>
        <p:xfrm>
          <a:off x="822541" y="5622593"/>
          <a:ext cx="10240241" cy="652272"/>
        </p:xfrm>
        <a:graphic>
          <a:graphicData uri="http://schemas.openxmlformats.org/drawingml/2006/table">
            <a:tbl>
              <a:tblPr firstRow="1" firstCol="1" bandRow="1"/>
              <a:tblGrid>
                <a:gridCol w="1752600"/>
                <a:gridCol w="1752600"/>
                <a:gridCol w="1752600"/>
                <a:gridCol w="1158586"/>
                <a:gridCol w="1891146"/>
                <a:gridCol w="1932709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SMS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w/Basic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–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9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824" y="270164"/>
            <a:ext cx="9364085" cy="88322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/>
              <a:t>A closer look at SBA data…  </a:t>
            </a:r>
            <a:endParaRPr lang="en-US" sz="4000" b="1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299" y="1433944"/>
            <a:ext cx="6670965" cy="4488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Closing the opportunity gap </a:t>
            </a:r>
            <a:endParaRPr lang="en-US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Low Income &amp; Non Low Income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 smtClean="0"/>
              <a:t>7</a:t>
            </a:r>
            <a:r>
              <a:rPr lang="en-US" sz="2600" b="1" baseline="30000" dirty="0" smtClean="0"/>
              <a:t>th</a:t>
            </a:r>
            <a:r>
              <a:rPr lang="en-US" sz="2600" b="1" dirty="0" smtClean="0"/>
              <a:t> grade Math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40% vs 63% </a:t>
            </a:r>
          </a:p>
          <a:p>
            <a:pPr lvl="3"/>
            <a:endParaRPr lang="en-US" sz="24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Special Services &amp; Non SS students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b="1" dirty="0" smtClean="0"/>
              <a:t>8</a:t>
            </a:r>
            <a:r>
              <a:rPr lang="en-US" sz="2600" b="1" baseline="30000" dirty="0" smtClean="0"/>
              <a:t>th</a:t>
            </a:r>
            <a:r>
              <a:rPr lang="en-US" sz="2600" b="1" dirty="0" smtClean="0"/>
              <a:t> grade ELA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12.5% vs 74.5%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Focus Status  </a:t>
            </a:r>
          </a:p>
          <a:p>
            <a:pPr lvl="3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17107" r="39409"/>
          <a:stretch/>
        </p:blipFill>
        <p:spPr>
          <a:xfrm>
            <a:off x="8928803" y="711777"/>
            <a:ext cx="2420540" cy="3657600"/>
          </a:xfrm>
          <a:prstGeom prst="rect">
            <a:avLst/>
          </a:prstGeom>
          <a:ln w="76200">
            <a:solidFill>
              <a:srgbClr val="00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7" t="13209" r="34807" b="-340"/>
          <a:stretch/>
        </p:blipFill>
        <p:spPr>
          <a:xfrm>
            <a:off x="6756180" y="2005246"/>
            <a:ext cx="2259875" cy="3346269"/>
          </a:xfrm>
          <a:prstGeom prst="rect">
            <a:avLst/>
          </a:prstGeom>
          <a:ln w="76200">
            <a:solidFill>
              <a:srgbClr val="00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 t="23964" r="23132"/>
          <a:stretch/>
        </p:blipFill>
        <p:spPr>
          <a:xfrm>
            <a:off x="8986971" y="3616430"/>
            <a:ext cx="2918346" cy="2926080"/>
          </a:xfrm>
          <a:prstGeom prst="rect">
            <a:avLst/>
          </a:prstGeom>
          <a:ln w="76200">
            <a:solidFill>
              <a:srgbClr val="00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348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061" y="114156"/>
            <a:ext cx="8854930" cy="800100"/>
          </a:xfrm>
        </p:spPr>
        <p:txBody>
          <a:bodyPr>
            <a:normAutofit/>
          </a:bodyPr>
          <a:lstStyle/>
          <a:p>
            <a:pPr algn="ctr"/>
            <a:r>
              <a:rPr lang="en-US" sz="4000" b="1" i="1" u="sng" dirty="0" smtClean="0"/>
              <a:t>Efforts to Improve </a:t>
            </a:r>
            <a:endParaRPr lang="en-US" sz="4000" b="1" i="1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r="17656"/>
          <a:stretch>
            <a:fillRect/>
          </a:stretch>
        </p:blipFill>
        <p:spPr>
          <a:xfrm>
            <a:off x="6702425" y="1382713"/>
            <a:ext cx="4730750" cy="4862512"/>
          </a:xfrm>
          <a:ln w="76200">
            <a:solidFill>
              <a:srgbClr val="0099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378" y="1070408"/>
            <a:ext cx="6766358" cy="5486400"/>
          </a:xfrm>
        </p:spPr>
        <p:txBody>
          <a:bodyPr>
            <a:normAutofit fontScale="85000" lnSpcReduction="2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800" dirty="0" smtClean="0"/>
              <a:t>Differentiated </a:t>
            </a:r>
            <a:r>
              <a:rPr lang="en-US" sz="3800" dirty="0"/>
              <a:t>Instruction </a:t>
            </a:r>
            <a:r>
              <a:rPr lang="en-US" sz="3800" dirty="0" smtClean="0"/>
              <a:t>​&amp; Collaborative </a:t>
            </a:r>
            <a:r>
              <a:rPr lang="en-US" sz="3800" dirty="0"/>
              <a:t>P</a:t>
            </a:r>
            <a:r>
              <a:rPr lang="en-US" sz="3800" dirty="0" smtClean="0"/>
              <a:t>lanning</a:t>
            </a:r>
            <a:r>
              <a:rPr lang="en-US" sz="3800" dirty="0"/>
              <a:t> 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800" dirty="0"/>
              <a:t>Align </a:t>
            </a:r>
            <a:r>
              <a:rPr lang="en-US" sz="3800" dirty="0" smtClean="0"/>
              <a:t>Student Growth </a:t>
            </a:r>
            <a:r>
              <a:rPr lang="en-US" sz="3800" dirty="0"/>
              <a:t>G</a:t>
            </a:r>
            <a:r>
              <a:rPr lang="en-US" sz="3800" dirty="0" smtClean="0"/>
              <a:t>oals </a:t>
            </a:r>
            <a:r>
              <a:rPr lang="en-US" sz="3800" dirty="0"/>
              <a:t>with special services students​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800" dirty="0"/>
              <a:t>(6 – 12) Professional Development </a:t>
            </a:r>
            <a:r>
              <a:rPr lang="en-US" sz="3800" dirty="0" smtClean="0"/>
              <a:t>​</a:t>
            </a:r>
            <a:endParaRPr lang="en-US" sz="3800" dirty="0"/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800" dirty="0" smtClean="0"/>
              <a:t>Implementing PBIS</a:t>
            </a:r>
            <a:endParaRPr lang="en-US" sz="3800" dirty="0"/>
          </a:p>
          <a:p>
            <a:pPr fontAlgn="base"/>
            <a:r>
              <a:rPr lang="en-US" sz="3800" dirty="0"/>
              <a:t>​</a:t>
            </a:r>
          </a:p>
          <a:p>
            <a:pPr fontAlgn="base"/>
            <a:r>
              <a:rPr lang="en-US" sz="3800" dirty="0" smtClean="0"/>
              <a:t>​Special </a:t>
            </a:r>
            <a:r>
              <a:rPr lang="en-US" sz="3800" dirty="0"/>
              <a:t>Services review ​</a:t>
            </a:r>
          </a:p>
          <a:p>
            <a:pPr marL="1028700" lvl="1" indent="-571500" fontAlgn="base">
              <a:buFont typeface="Arial" panose="020B0604020202020204" pitchFamily="34" charset="0"/>
              <a:buChar char="•"/>
            </a:pPr>
            <a:r>
              <a:rPr lang="en-US" sz="3600" dirty="0"/>
              <a:t>model needs to change ​</a:t>
            </a:r>
          </a:p>
          <a:p>
            <a:pPr marL="1028700" lvl="1" indent="-571500" fontAlgn="base">
              <a:buFont typeface="Arial" panose="020B0604020202020204" pitchFamily="34" charset="0"/>
              <a:buChar char="•"/>
            </a:pPr>
            <a:r>
              <a:rPr lang="en-US" sz="3600" dirty="0"/>
              <a:t>curricular challenges​</a:t>
            </a:r>
          </a:p>
          <a:p>
            <a:pPr marL="1485900" lvl="2" indent="-571500" fontAlgn="base">
              <a:buFont typeface="Arial" panose="020B0604020202020204" pitchFamily="34" charset="0"/>
              <a:buChar char="•"/>
            </a:pPr>
            <a:r>
              <a:rPr lang="en-US" sz="3400" dirty="0"/>
              <a:t>lack ELA materials (all students) ​</a:t>
            </a:r>
          </a:p>
          <a:p>
            <a:pPr marL="1485900" lvl="2" indent="-571500" fontAlgn="base">
              <a:buFont typeface="Arial" panose="020B0604020202020204" pitchFamily="34" charset="0"/>
              <a:buChar char="•"/>
            </a:pPr>
            <a:r>
              <a:rPr lang="en-US" sz="3400" dirty="0"/>
              <a:t>Eureka &amp; other materials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04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329" y="6773"/>
            <a:ext cx="9416039" cy="737755"/>
          </a:xfrm>
        </p:spPr>
        <p:txBody>
          <a:bodyPr>
            <a:normAutofit/>
          </a:bodyPr>
          <a:lstStyle/>
          <a:p>
            <a:pPr algn="ctr"/>
            <a:r>
              <a:rPr lang="en-US" sz="4000" b="1" i="1" u="sng" dirty="0" smtClean="0"/>
              <a:t>Current Efforts </a:t>
            </a:r>
            <a:endParaRPr lang="en-US" sz="4000" b="1" i="1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480" y="1078129"/>
            <a:ext cx="7206393" cy="49611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Book Study: </a:t>
            </a:r>
            <a:r>
              <a:rPr lang="en-US" sz="2400" b="1" dirty="0"/>
              <a:t>“Why Kids Don’t Like School”</a:t>
            </a:r>
            <a:r>
              <a:rPr lang="en-US" sz="2400" b="1" dirty="0" smtClean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Implementation:  </a:t>
            </a:r>
            <a:r>
              <a:rPr lang="en-US" sz="2400" b="1" dirty="0"/>
              <a:t>I-ready data </a:t>
            </a:r>
            <a:r>
              <a:rPr lang="en-US" sz="2400" b="1" dirty="0" smtClean="0"/>
              <a:t>system during collaboration time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Implementation:  F’s remedy process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PBIS &amp; SMS ROCKS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Create Growth &amp; Improvement Night  </a:t>
            </a:r>
            <a:endParaRPr lang="en-US" sz="2400" b="1" dirty="0"/>
          </a:p>
          <a:p>
            <a:pPr fontAlgn="base"/>
            <a:r>
              <a:rPr lang="en-US" sz="2400" b="1" dirty="0" smtClean="0"/>
              <a:t>                   (Family Involvement)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Pilot – ELA materials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smtClean="0"/>
              <a:t>Kids at Hope </a:t>
            </a:r>
          </a:p>
          <a:p>
            <a:pPr fontAlgn="base"/>
            <a:endParaRPr lang="en-US" sz="2400" i="1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14647" r="21241"/>
          <a:stretch/>
        </p:blipFill>
        <p:spPr>
          <a:xfrm>
            <a:off x="7045239" y="878032"/>
            <a:ext cx="4783016" cy="4114800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0097" r="17035"/>
          <a:stretch/>
        </p:blipFill>
        <p:spPr>
          <a:xfrm>
            <a:off x="6467396" y="3657599"/>
            <a:ext cx="4120940" cy="2926080"/>
          </a:xfrm>
          <a:ln w="76200">
            <a:solidFill>
              <a:srgbClr val="6699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t="17750" r="39837" b="34679"/>
          <a:stretch/>
        </p:blipFill>
        <p:spPr>
          <a:xfrm>
            <a:off x="3589330" y="3841815"/>
            <a:ext cx="2926080" cy="2899955"/>
          </a:xfrm>
          <a:prstGeom prst="star7">
            <a:avLst/>
          </a:prstGeom>
          <a:ln w="76200">
            <a:solidFill>
              <a:srgbClr val="6699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25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33381" b="31821"/>
          <a:stretch/>
        </p:blipFill>
        <p:spPr>
          <a:xfrm>
            <a:off x="7360709" y="5337153"/>
            <a:ext cx="4654112" cy="1240972"/>
          </a:xfrm>
          <a:prstGeom prst="rect">
            <a:avLst/>
          </a:prstGeo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21082"/>
          <a:stretch/>
        </p:blipFill>
        <p:spPr>
          <a:xfrm>
            <a:off x="92325" y="141217"/>
            <a:ext cx="6505392" cy="3749040"/>
          </a:xfrm>
          <a:prstGeom prst="rect">
            <a:avLst/>
          </a:prstGeo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r="17743"/>
          <a:stretch/>
        </p:blipFill>
        <p:spPr>
          <a:xfrm rot="20065970">
            <a:off x="732048" y="2855726"/>
            <a:ext cx="2907788" cy="3657600"/>
          </a:xfrm>
          <a:prstGeom prst="rect">
            <a:avLst/>
          </a:prstGeo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14875" r="14251" b="-214"/>
          <a:stretch/>
        </p:blipFill>
        <p:spPr>
          <a:xfrm>
            <a:off x="8140967" y="141217"/>
            <a:ext cx="3921888" cy="2834640"/>
          </a:xfrm>
          <a:prstGeom prst="rect">
            <a:avLst/>
          </a:prstGeo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25341" r="7897" b="20517"/>
          <a:stretch/>
        </p:blipFill>
        <p:spPr>
          <a:xfrm rot="864102">
            <a:off x="5788632" y="2092806"/>
            <a:ext cx="6172200" cy="2638698"/>
          </a:xfr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9" t="20115" r="12333" b="6385"/>
          <a:stretch/>
        </p:blipFill>
        <p:spPr>
          <a:xfrm>
            <a:off x="3667882" y="3861700"/>
            <a:ext cx="3779162" cy="2926080"/>
          </a:xfrm>
          <a:prstGeom prst="rect">
            <a:avLst/>
          </a:prstGeom>
          <a:ln w="76200">
            <a:solidFill>
              <a:srgbClr val="0099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64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489" y="270163"/>
            <a:ext cx="8252257" cy="862445"/>
          </a:xfrm>
        </p:spPr>
        <p:txBody>
          <a:bodyPr>
            <a:normAutofit/>
          </a:bodyPr>
          <a:lstStyle/>
          <a:p>
            <a:pPr algn="ctr"/>
            <a:r>
              <a:rPr lang="en-US" sz="5400" b="1" i="1" u="sng" dirty="0" smtClean="0"/>
              <a:t>Hope Academy  </a:t>
            </a:r>
            <a:endParaRPr lang="en-US" sz="5400" b="1" i="1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t="12714" r="11210" b="5526"/>
          <a:stretch/>
        </p:blipFill>
        <p:spPr>
          <a:xfrm>
            <a:off x="708127" y="100345"/>
            <a:ext cx="2913017" cy="2353401"/>
          </a:xfr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8964" r="35562"/>
          <a:stretch/>
        </p:blipFill>
        <p:spPr>
          <a:xfrm>
            <a:off x="9842900" y="122026"/>
            <a:ext cx="2349100" cy="4663440"/>
          </a:xfrm>
          <a:prstGeom prst="rect">
            <a:avLst/>
          </a:prstGeo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9857" r="8919" b="754"/>
          <a:stretch/>
        </p:blipFill>
        <p:spPr>
          <a:xfrm>
            <a:off x="130372" y="1907178"/>
            <a:ext cx="4921297" cy="3759925"/>
          </a:xfrm>
          <a:prstGeom prst="rect">
            <a:avLst/>
          </a:prstGeo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2964" r="27584" b="3179"/>
          <a:stretch/>
        </p:blipFill>
        <p:spPr>
          <a:xfrm>
            <a:off x="7680960" y="2233749"/>
            <a:ext cx="2588087" cy="4480560"/>
          </a:xfrm>
          <a:prstGeom prst="rect">
            <a:avLst/>
          </a:prstGeo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11750" r="40265" b="16250"/>
          <a:stretch/>
        </p:blipFill>
        <p:spPr>
          <a:xfrm>
            <a:off x="3962746" y="3644537"/>
            <a:ext cx="2403568" cy="2926080"/>
          </a:xfrm>
          <a:prstGeom prst="rect">
            <a:avLst/>
          </a:prstGeo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3" t="21607" r="21599"/>
          <a:stretch/>
        </p:blipFill>
        <p:spPr>
          <a:xfrm>
            <a:off x="5865228" y="1698170"/>
            <a:ext cx="2115328" cy="3566160"/>
          </a:xfrm>
          <a:prstGeom prst="rect">
            <a:avLst/>
          </a:prstGeom>
          <a:ln w="76200">
            <a:solidFill>
              <a:srgbClr val="A50021"/>
            </a:solidFill>
          </a:ln>
          <a:effectLst>
            <a:glow rad="101600">
              <a:srgbClr val="0066CC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197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821" y="103909"/>
            <a:ext cx="9384867" cy="893618"/>
          </a:xfrm>
        </p:spPr>
        <p:txBody>
          <a:bodyPr>
            <a:normAutofit/>
          </a:bodyPr>
          <a:lstStyle/>
          <a:p>
            <a:pPr algn="ctr"/>
            <a:r>
              <a:rPr lang="en-US" sz="4000" b="1" i="1" u="sng" dirty="0" smtClean="0"/>
              <a:t>Cultural Success @ SMS </a:t>
            </a:r>
            <a:endParaRPr lang="en-US" sz="4000" b="1" i="1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25995" r="12969" b="28963"/>
          <a:stretch/>
        </p:blipFill>
        <p:spPr>
          <a:xfrm>
            <a:off x="3968025" y="1174174"/>
            <a:ext cx="4813300" cy="1946365"/>
          </a:xfrm>
          <a:ln w="76200">
            <a:solidFill>
              <a:srgbClr val="6600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819" y="1174174"/>
            <a:ext cx="6858000" cy="5548744"/>
          </a:xfrm>
        </p:spPr>
        <p:txBody>
          <a:bodyPr>
            <a:normAutofit fontScale="77500" lnSpcReduction="20000"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Kids </a:t>
            </a:r>
            <a:r>
              <a:rPr lang="en-US" sz="2800" b="1" dirty="0"/>
              <a:t>at Hope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/>
              <a:t>Hope Academy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/>
              <a:t>Referral </a:t>
            </a:r>
            <a:r>
              <a:rPr lang="en-US" sz="2800" b="1" dirty="0" smtClean="0"/>
              <a:t>data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635 referrals (14-15) 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321 referrals (15-16) 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6 referrals currently 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lvl="1" fontAlgn="base"/>
            <a:r>
              <a:rPr lang="en-US" sz="2800" b="1" dirty="0"/>
              <a:t> </a:t>
            </a:r>
            <a:r>
              <a:rPr lang="en-US" sz="2800" b="1" dirty="0" smtClean="0"/>
              <a:t>​Student Perceptual CEE data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 88% clearly understand the behavior rules</a:t>
            </a:r>
          </a:p>
          <a:p>
            <a:pPr lvl="1" fontAlgn="base"/>
            <a:r>
              <a:rPr lang="en-US" sz="2800" b="1" dirty="0"/>
              <a:t>	</a:t>
            </a:r>
            <a:r>
              <a:rPr lang="en-US" sz="2800" b="1" dirty="0" smtClean="0"/>
              <a:t>		- 79% previous year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57% of our students believe their teacher(s) help them learn by challenging them with interesting activities </a:t>
            </a:r>
          </a:p>
          <a:p>
            <a:pPr lvl="6" fontAlgn="base"/>
            <a:r>
              <a:rPr lang="en-US" sz="2800" b="1" dirty="0" smtClean="0"/>
              <a:t>- 43% previous year </a:t>
            </a:r>
          </a:p>
          <a:p>
            <a:pPr lvl="1" fontAlgn="base"/>
            <a:r>
              <a:rPr lang="en-US" sz="2800" b="1" dirty="0" smtClean="0"/>
              <a:t> 	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Culture of All Kids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800" b="1" dirty="0" smtClean="0"/>
              <a:t>Web Day &amp; Harvest Fest 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4125" r="17338" b="25645"/>
          <a:stretch/>
        </p:blipFill>
        <p:spPr>
          <a:xfrm>
            <a:off x="6882177" y="2618213"/>
            <a:ext cx="4399187" cy="2103120"/>
          </a:xfrm>
          <a:prstGeom prst="rect">
            <a:avLst/>
          </a:prstGeom>
          <a:ln w="76200">
            <a:solidFill>
              <a:srgbClr val="6600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8036" r="39253" b="35750"/>
          <a:stretch/>
        </p:blipFill>
        <p:spPr>
          <a:xfrm>
            <a:off x="8057040" y="4564578"/>
            <a:ext cx="3845861" cy="2011680"/>
          </a:xfrm>
          <a:prstGeom prst="rect">
            <a:avLst/>
          </a:prstGeom>
          <a:ln w="76200">
            <a:solidFill>
              <a:srgbClr val="6600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21193" r="22649"/>
          <a:stretch/>
        </p:blipFill>
        <p:spPr>
          <a:xfrm>
            <a:off x="9437700" y="332213"/>
            <a:ext cx="2386007" cy="2377440"/>
          </a:xfrm>
          <a:prstGeom prst="rect">
            <a:avLst/>
          </a:prstGeom>
          <a:ln w="76200">
            <a:solidFill>
              <a:srgbClr val="6600CC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3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265</Words>
  <Application>Microsoft Office PowerPoint</Application>
  <PresentationFormat>Widescreen</PresentationFormat>
  <Paragraphs>145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Lucida Sans Unicode</vt:lpstr>
      <vt:lpstr>Times New Roman</vt:lpstr>
      <vt:lpstr>Verdana</vt:lpstr>
      <vt:lpstr>Wingdings 2</vt:lpstr>
      <vt:lpstr>Wingdings 3</vt:lpstr>
      <vt:lpstr>Office Theme</vt:lpstr>
      <vt:lpstr>Concourse</vt:lpstr>
      <vt:lpstr>  “All Children are Capable of Success, No Exceptions!   </vt:lpstr>
      <vt:lpstr>SMS – Demographics</vt:lpstr>
      <vt:lpstr>Student Learning – SBA data </vt:lpstr>
      <vt:lpstr>A closer look at SBA data…  </vt:lpstr>
      <vt:lpstr>Efforts to Improve </vt:lpstr>
      <vt:lpstr>Current Efforts </vt:lpstr>
      <vt:lpstr>PowerPoint Presentation</vt:lpstr>
      <vt:lpstr>Hope Academy  </vt:lpstr>
      <vt:lpstr>Cultural Success @ SMS </vt:lpstr>
      <vt:lpstr> Sequim Middle School</vt:lpstr>
    </vt:vector>
  </TitlesOfParts>
  <Company>Sequim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“All Children are Capable of Success, No Exceptions!</dc:title>
  <dc:creator>vriccobene</dc:creator>
  <cp:lastModifiedBy>vriccobene</cp:lastModifiedBy>
  <cp:revision>38</cp:revision>
  <cp:lastPrinted>2016-11-21T18:58:04Z</cp:lastPrinted>
  <dcterms:created xsi:type="dcterms:W3CDTF">2016-11-20T17:15:28Z</dcterms:created>
  <dcterms:modified xsi:type="dcterms:W3CDTF">2016-11-21T19:00:41Z</dcterms:modified>
</cp:coreProperties>
</file>